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78" r:id="rId4"/>
    <p:sldId id="276" r:id="rId5"/>
    <p:sldId id="257" r:id="rId6"/>
    <p:sldId id="265" r:id="rId7"/>
    <p:sldId id="275" r:id="rId8"/>
    <p:sldId id="261" r:id="rId9"/>
    <p:sldId id="258" r:id="rId10"/>
    <p:sldId id="277" r:id="rId11"/>
    <p:sldId id="263" r:id="rId12"/>
    <p:sldId id="262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A21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97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7128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690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5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6461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166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764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4220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66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770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5359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44385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8523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1774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0204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4589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78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96E82-B745-4321-872B-59ABE4053ABE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7E5AA-2846-4416-B381-6003ACE5BD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2616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427506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0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Профессиональная позиция классного руководителя </a:t>
            </a:r>
            <a:r>
              <a:rPr lang="ru-RU" sz="400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</a:t>
            </a:r>
            <a:r>
              <a:rPr lang="ru-RU" sz="40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класса МОУ «</a:t>
            </a:r>
            <a:r>
              <a:rPr lang="ru-RU" sz="4000" dirty="0" err="1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Отрадненская</a:t>
            </a:r>
            <a:r>
              <a:rPr lang="ru-RU" sz="40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СОШ</a:t>
            </a:r>
            <a:r>
              <a:rPr lang="ru-RU" sz="400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4000" dirty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sz="4000" dirty="0" smtClean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Подготовила Алферова Л.В.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3384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Моя профессиональная позиция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классного руководителя – строится на основе программы воспитания всего образовательного учреждения, анализа предыдущей деятельности, позитивных и негативных тенденций общественной жизни, на основе личностно-ориентированного подхода с учетом актуальных задач, стоящих перед педагогическим коллективом школы, и ситуации в классном коллективе. Педагог также принимает во внимание уровень воспитанности обучающихся, социальные и материальные условия их жизни, специфику семейных обстоятельств. 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04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474080"/>
          </a:xfrm>
        </p:spPr>
        <p:txBody>
          <a:bodyPr>
            <a:normAutofit/>
          </a:bodyPr>
          <a:lstStyle/>
          <a:p>
            <a:pPr marL="905256" indent="-4572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Понятие « воспитание » сегодня рассматривается с разной позицией, но смысл воспитания приводится к одному, а именно духовному росту и становлению человека, нравственному формированию и развитию личности.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3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618096"/>
          </a:xfrm>
        </p:spPr>
        <p:txBody>
          <a:bodyPr anchor="ctr">
            <a:normAutofit lnSpcReduction="10000"/>
          </a:bodyPr>
          <a:lstStyle/>
          <a:p>
            <a:pPr marL="0" marR="36576" lvl="0" indent="450215">
              <a:spcBef>
                <a:spcPts val="0"/>
              </a:spcBef>
              <a:buClr>
                <a:srgbClr val="FF388C"/>
              </a:buClr>
              <a:buNone/>
            </a:pPr>
            <a:r>
              <a:rPr lang="ru-RU" sz="2800" dirty="0" smtClean="0">
                <a:ln>
                  <a:solidFill>
                    <a:srgbClr val="666666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Планирование воспитательной работы является значимым звеном в общей системе деятельности педагога. Продуманное планирование обеспечивает её чёткую организацию, намечает перспективы работы, способствует реализации определённой системы воспитания. </a:t>
            </a:r>
          </a:p>
          <a:p>
            <a:pPr marL="0" marR="36576" lvl="0" indent="450215">
              <a:spcBef>
                <a:spcPts val="0"/>
              </a:spcBef>
              <a:buClr>
                <a:srgbClr val="FF388C"/>
              </a:buClr>
              <a:buNone/>
            </a:pPr>
            <a:r>
              <a:rPr lang="ru-RU" sz="2800" dirty="0" smtClean="0">
                <a:ln>
                  <a:solidFill>
                    <a:srgbClr val="666666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Потребности современного общества возлагают на школу задачи не только качественного обучения, но и воспитания человека высоконравственного, духовно богатого, способного адаптироваться к процессам, происходящим в современном мире. </a:t>
            </a:r>
          </a:p>
          <a:p>
            <a:pPr marL="0" marR="36576" lvl="0" indent="0">
              <a:spcBef>
                <a:spcPts val="0"/>
              </a:spcBef>
              <a:buClr>
                <a:srgbClr val="FF388C"/>
              </a:buClr>
              <a:buNone/>
            </a:pPr>
            <a:endParaRPr lang="ru-RU" sz="2400" dirty="0">
              <a:ln>
                <a:solidFill>
                  <a:srgbClr val="666666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70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5100" dirty="0" smtClean="0">
                <a:solidFill>
                  <a:schemeClr val="bg1"/>
                </a:solidFill>
                <a:latin typeface="Times New Roman"/>
              </a:rPr>
              <a:t>Создание условий для развития индивидуальных способностей каждого ребёнка, их совершенствование в условиях школьного образовательного процесса. И каким бы ученик не был в учёбе - отличником или «серым» троечником - он яркая, индивидуальная школьная личность, здесь, в школе, его место для самовыражения и самореализации</a:t>
            </a:r>
            <a:endParaRPr lang="ru-RU" sz="51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764704"/>
            <a:ext cx="62665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/>
              </a:rPr>
              <a:t>Главная воспитательная задача 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81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075240" cy="16287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построения воспитательной системы класса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060" y="1988841"/>
            <a:ext cx="7429499" cy="3888432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6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воспитательным моментом </a:t>
            </a:r>
            <a:r>
              <a:rPr lang="ru-RU" sz="6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года</a:t>
            </a: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обучения становиться познание самого себя, в собственном взгляде на окружающих.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</a:t>
            </a:r>
            <a:r>
              <a:rPr lang="ru-RU" sz="6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втором году</a:t>
            </a: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воспитания закладываются нравственные понятия «дружба», «забота о близких», «сострадание» и «милосердие», навыки самостоятельности.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6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год</a:t>
            </a: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воспитания - год становления коллектива, подчинение своих интересов его интересам.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6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год</a:t>
            </a:r>
            <a:r>
              <a:rPr lang="ru-RU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посвящен формированию самостоятельности, правильной </a:t>
            </a:r>
            <a:r>
              <a:rPr lang="ru-RU" sz="6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гражданской позиции, демократичности.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27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053" y="-99392"/>
            <a:ext cx="7920880" cy="2448272"/>
          </a:xfrm>
        </p:spPr>
        <p:txBody>
          <a:bodyPr>
            <a:no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Воспитательная работы с классом  реализуется по следующим направлениям: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104456"/>
          </a:xfrm>
        </p:spPr>
        <p:txBody>
          <a:bodyPr>
            <a:normAutofit fontScale="92500" lnSpcReduction="10000"/>
          </a:bodyPr>
          <a:lstStyle/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Духовно-нравственное воспитание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Патриотическое воспитание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Эстетическое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Спортивно-оздоровительное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Интеллектуальное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Трудовое 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Экологическое </a:t>
            </a: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воспитание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Семья</a:t>
            </a:r>
            <a:endParaRPr lang="ru-RU" sz="2800" dirty="0" smtClean="0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  <a:p>
            <a:pPr marL="742950" lvl="1" algn="just">
              <a:lnSpc>
                <a:spcPct val="115000"/>
              </a:lnSpc>
              <a:buFont typeface="+mj-lt"/>
              <a:buAutoNum type="arabicPeriod"/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40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2016224"/>
          </a:xfrm>
        </p:spPr>
        <p:txBody>
          <a:bodyPr>
            <a:noAutofit/>
          </a:bodyPr>
          <a:lstStyle/>
          <a:p>
            <a:pPr marL="448056" lvl="0" indent="-384048">
              <a:spcBef>
                <a:spcPct val="20000"/>
              </a:spcBef>
            </a:pPr>
            <a:r>
              <a:rPr lang="ru-RU" sz="24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br>
              <a:rPr lang="ru-RU" sz="24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Коллективная деятельность невозможна без включения самих детей в ее организацию. </a:t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Самоуправление в классе – способ организации его жизни, путь к преобразованию группы учащихся в коллектив</a:t>
            </a: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u-RU" sz="18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ru-RU" sz="18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060848"/>
            <a:ext cx="7488832" cy="3600400"/>
          </a:xfrm>
        </p:spPr>
        <p:txBody>
          <a:bodyPr>
            <a:noAutofit/>
          </a:bodyPr>
          <a:lstStyle/>
          <a:p>
            <a:pPr marL="349758" indent="-2857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Распределение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поручений. Планирование воспитательной работы класса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Классные собрания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дежурства по классу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дежурства по школе. </a:t>
            </a: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активом: Оказание помощи отстающим и слабым детям. </a:t>
            </a: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посещаемостью.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поведением.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активом класса по подготовке внеклассных мероприятий.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классных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стенгазет.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поручений. Планирование воспитательной работы класса.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8358" indent="-514350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Классные собрания.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008" indent="0">
              <a:buNone/>
            </a:pP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2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48056" lvl="0" indent="-384048" algn="ctr">
              <a:spcBef>
                <a:spcPct val="20000"/>
              </a:spcBef>
            </a:pPr>
            <a:r>
              <a:rPr lang="ru-RU" sz="3600" cap="none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+mn-ea"/>
                <a:cs typeface="+mn-cs"/>
              </a:rPr>
              <a:t>« Как сделать так, чтобы мы поняли друг друга?»</a:t>
            </a:r>
            <a:endParaRPr lang="ru-RU" sz="3600" cap="none" dirty="0">
              <a:ln>
                <a:noFill/>
              </a:ln>
              <a:solidFill>
                <a:schemeClr val="bg1"/>
              </a:solidFill>
              <a:effectLst/>
              <a:latin typeface="Times New Roman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970024"/>
          </a:xfrm>
        </p:spPr>
        <p:txBody>
          <a:bodyPr>
            <a:normAutofit fontScale="92500"/>
          </a:bodyPr>
          <a:lstStyle/>
          <a:p>
            <a:pPr marL="64008" indent="0">
              <a:buNone/>
            </a:pPr>
            <a:endParaRPr lang="ru-RU" sz="3200" dirty="0">
              <a:solidFill>
                <a:srgbClr val="000000"/>
              </a:solidFill>
              <a:latin typeface="Times New Roman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Формирование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классного коллектива, дружного, сплочённого, творческого.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Формирование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нравственно - ценностных взглядов учащихся.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Организация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всех видов деятельности, которые помогли бы раскрыться индивидуальностям в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классе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64008" indent="0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    Решить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эти задачи может только насыщенная жизнь класса интересными делами.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622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060" y="1412776"/>
            <a:ext cx="7429499" cy="4378425"/>
          </a:xfrm>
        </p:spPr>
        <p:txBody>
          <a:bodyPr>
            <a:normAutofit fontScale="92500" lnSpcReduction="20000"/>
          </a:bodyPr>
          <a:lstStyle/>
          <a:p>
            <a:pPr marL="905256" indent="-4572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Важно   вместе с учениками и их родителями найти наиболее эффективные способы организации и управления жизнедеятельностью классного сообщества. Детский коллектив – это маленький город, в котором необходимо построить жизнь так, чтобы каждый чувствовал необходимость и потребность другого.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83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pen Sans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Open Sans"/>
              </a:rPr>
            </a:br>
            <a:r>
              <a:rPr lang="ru-RU" sz="4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для классного руководителя в общении с детьми</a:t>
            </a:r>
            <a:endParaRPr lang="ru-RU" sz="40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492896"/>
            <a:ext cx="8003232" cy="3961912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dirty="0">
                <a:solidFill>
                  <a:schemeClr val="bg1"/>
                </a:solidFill>
                <a:latin typeface="Open Sans"/>
              </a:rPr>
              <a:t>Д</a:t>
            </a:r>
            <a:r>
              <a:rPr lang="ru-RU" dirty="0" smtClean="0">
                <a:solidFill>
                  <a:schemeClr val="bg1"/>
                </a:solidFill>
                <a:latin typeface="Open Sans"/>
              </a:rPr>
              <a:t>оброта ,внимание</a:t>
            </a:r>
            <a:r>
              <a:rPr lang="ru-RU" dirty="0">
                <a:solidFill>
                  <a:schemeClr val="bg1"/>
                </a:solidFill>
                <a:latin typeface="Open Sans"/>
              </a:rPr>
              <a:t>,</a:t>
            </a:r>
            <a:r>
              <a:rPr lang="ru-RU" dirty="0" smtClean="0">
                <a:solidFill>
                  <a:schemeClr val="bg1"/>
                </a:solidFill>
                <a:latin typeface="Open Sans"/>
              </a:rPr>
              <a:t> забота, понимание, отзывчивость, коммуникабельность, доброжелательность, ответственность, открытость, гуманизм, искренность, чувство юмора, серьезность, сдержанность, справедливость , целеустремленность</a:t>
            </a:r>
            <a:r>
              <a:rPr lang="ru-RU" dirty="0">
                <a:solidFill>
                  <a:schemeClr val="bg1"/>
                </a:solidFill>
                <a:latin typeface="Open Sans"/>
              </a:rPr>
              <a:t>,</a:t>
            </a:r>
            <a:r>
              <a:rPr lang="ru-RU" dirty="0" smtClean="0">
                <a:solidFill>
                  <a:schemeClr val="bg1"/>
                </a:solidFill>
                <a:latin typeface="Open Sans"/>
              </a:rPr>
              <a:t> современность. 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3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484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dirty="0">
                <a:ln w="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классного руководителя в общении с родителями</a:t>
            </a: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32856"/>
            <a:ext cx="8003232" cy="43219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Честность и справедливость; терпеливость;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Спокойствие;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Вежливость;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Деликатность (такт);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Высокий уровень культуры. </a:t>
            </a:r>
          </a:p>
        </p:txBody>
      </p:sp>
    </p:spTree>
    <p:extLst>
      <p:ext uri="{BB962C8B-B14F-4D97-AF65-F5344CB8AC3E}">
        <p14:creationId xmlns:p14="http://schemas.microsoft.com/office/powerpoint/2010/main" xmlns="" val="192658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Быть классным руководителем – значит: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себя большую ответственность; уметь слушать и понимать; заботиться о каждом воспитаннике своего класса: о его психическом, физическом и нравственном состоянии; помогать (в учении, в общении с классом и окружающим социумом, с родителями, в самоопределении и саморазвитии); руководить и поддерживать дисциплину; заменить маму, быть всегда на стороне справедливости</a:t>
            </a:r>
            <a:r>
              <a:rPr lang="ru-RU" dirty="0" smtClean="0">
                <a:solidFill>
                  <a:schemeClr val="bg1"/>
                </a:solidFill>
                <a:latin typeface="Open Sans"/>
              </a:rPr>
              <a:t>.</a:t>
            </a:r>
            <a:r>
              <a:rPr lang="ru-RU" dirty="0">
                <a:solidFill>
                  <a:schemeClr val="bg1"/>
                </a:solidFill>
                <a:latin typeface="Open Sans"/>
              </a:rPr>
              <a:t> 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75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284</TotalTime>
  <Words>533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Контур</vt:lpstr>
      <vt:lpstr>Слайд 1</vt:lpstr>
      <vt:lpstr>Моя профессиональная позиция</vt:lpstr>
      <vt:lpstr>Слайд 3</vt:lpstr>
      <vt:lpstr>Слайд 4</vt:lpstr>
      <vt:lpstr>Слайд 5</vt:lpstr>
      <vt:lpstr>          Этапы построения воспитательной системы класса           </vt:lpstr>
      <vt:lpstr>    Воспитательная работы с классом  реализуется по следующим направлениям:     </vt:lpstr>
      <vt:lpstr>          Коллективная деятельность невозможна без включения самих детей в ее организацию.     Самоуправление в классе – способ организации его жизни, путь к преобразованию группы учащихся в коллектив.    </vt:lpstr>
      <vt:lpstr>« Как сделать так, чтобы мы поняли друг друга?»</vt:lpstr>
      <vt:lpstr>Слайд 10</vt:lpstr>
      <vt:lpstr> Главное для классного руководителя в общении с детьми</vt:lpstr>
      <vt:lpstr>          Главное для классного руководителя в общении с родителями         </vt:lpstr>
      <vt:lpstr>Быть классным руководителем – значит: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Завуч</cp:lastModifiedBy>
  <cp:revision>21</cp:revision>
  <dcterms:created xsi:type="dcterms:W3CDTF">2018-02-13T06:34:18Z</dcterms:created>
  <dcterms:modified xsi:type="dcterms:W3CDTF">2018-02-13T10:48:01Z</dcterms:modified>
</cp:coreProperties>
</file>